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4.png" ContentType="image/png"/>
  <Override PartName="/ppt/media/image11.jpeg" ContentType="image/jpeg"/>
  <Override PartName="/ppt/media/image12.jpeg" ContentType="image/jpeg"/>
  <Override PartName="/ppt/media/image8.png" ContentType="image/png"/>
  <Override PartName="/ppt/media/image13.png" ContentType="image/png"/>
  <Override PartName="/ppt/media/image14.png" ContentType="image/png"/>
  <Override PartName="/ppt/media/image15.png" ContentType="image/png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67DD56-DD28-4DCB-B1DC-D7B2338A903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7F77E7-6B40-457D-BFED-DC59EEE4D51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098F89-FB8F-484F-88A2-8658BE15F9D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4EC116-9137-47C1-B76E-33434AFAA7D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D3778BC-E57B-4DD2-8202-0E08BC8260F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351A9C6-2ABC-4C3D-ABFD-33CD0F1485F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B9A5A7E-3E5A-4DCE-99F9-7F5E5FCCAAF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892C882-A46A-46CB-A5CF-756E84C1684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ECFFC5B-10E9-436B-96DB-BD49C260D3F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6894CDB-ACC8-4A1E-AF0F-0BC6DEEBD6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823ADF-743C-4C4E-971A-03C05043561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CB1FC0-A342-4BC1-BA19-DE64B11D89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A74BA04-7D67-4EB9-9095-B6E2C124DDD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793179A-64EE-4890-B536-4AA404BFB76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7E676C-34F7-4075-83B5-19FE3C59327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52CDB8B-0A22-4DB9-B92F-37114272EDE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94E9FE3-F385-4A69-A3D1-300AFFE0779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AD6D024-723F-47F8-BE15-0F84E3717CD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B3C58C9-A61E-4E46-A184-71BA88BF5FC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B1ACEC7-1E9D-49F6-A038-357A82C89AA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CC15D0D-98C1-4815-9015-20BE8AE4EF0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AEC6F67-69F3-4F23-BE99-D34165E9D76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82D65F-EC50-4A65-B55E-3AD692F3E8E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3729B19-6E27-4A39-BB83-707269BDBB6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B7A12C0-AD7A-4E8B-AF20-94DEA26D11B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9EA0FC7-3FE9-480D-A9CA-A387E90F039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83195BD-0395-4E01-B711-2FB7405F6E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12FDF62-C66B-48FC-B504-E3DE7A20760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58F01A6-F327-4799-9AC8-9F107CDA3E7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E7DE017-A392-4E14-A389-11BCE75F4B4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5998A23-49AF-4B8E-B2EB-3904F1CA815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628D3D1-1614-4783-B413-59089E0C54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52D075C-3921-45E7-B6F9-448B728190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888461-36AE-43AF-8B0D-DC3A2848F79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4FDCADE-AACD-4516-977E-E32BE02C1C8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B6CCFC8-64C4-4421-8209-659AC5552C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D80E4A7-60CD-4D44-8FFF-3547635012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C67E489-6128-4D1E-8E27-B6DBB50C653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E583479-423E-49F7-AFA6-657E369E10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DF1640A-5684-4F70-BA4E-50CDA746824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9212157-7179-4CF3-BAA0-082FB1A2E70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D836A62-865C-427A-A163-DC60CC466ED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32D171B-FDDE-4E86-952E-F5FAA4B1C17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C7941F9-F8D2-4AE0-80FE-3523CEE2BA0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798F61-3400-4570-A6BA-F38008A8729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B07600E-CB65-4C13-97E4-02A615E1BBE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A133B23-BCEB-4587-964A-0C50D0CA575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583C66D-3B41-49B7-8B89-FDFB327CCC4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4FB0D9D-626A-4382-822E-91F9BD0A404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20A6116-502A-4D78-AB75-88C9881B138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B991E53-BC0B-4DEC-9359-3E6410E45D9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120DB10-802B-481F-90E3-B915B423118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BD4C3F2-74A0-4ADE-8474-304DE69716B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02D337F-A4E2-40C1-9C4E-10C26B5946E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20B4FA5-79FD-4128-A053-451C1807E8D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DD42E1-495E-4808-B28C-4F7E1989EA2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6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B8D1848-DA9B-46C1-B9DD-B511F7C7A15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AA3A68-8B37-417E-A765-E66731D153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DEB07D-CB1A-41D5-9EE2-A451D33F51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4D609D-01FA-4B95-B9BD-A821840E4B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540000" y="306360"/>
            <a:ext cx="71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"/>
          <p:cNvSpPr/>
          <p:nvPr/>
        </p:nvSpPr>
        <p:spPr>
          <a:xfrm>
            <a:off x="720000" y="486360"/>
            <a:ext cx="35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"/>
          <p:cNvSpPr/>
          <p:nvPr/>
        </p:nvSpPr>
        <p:spPr>
          <a:xfrm>
            <a:off x="864000" y="702360"/>
            <a:ext cx="7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"/>
          <p:cNvSpPr/>
          <p:nvPr/>
        </p:nvSpPr>
        <p:spPr>
          <a:xfrm>
            <a:off x="720000" y="126360"/>
            <a:ext cx="35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"/>
          <p:cNvSpPr/>
          <p:nvPr/>
        </p:nvSpPr>
        <p:spPr>
          <a:xfrm>
            <a:off x="864000" y="954360"/>
            <a:ext cx="7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"/>
          <p:cNvSpPr/>
          <p:nvPr/>
        </p:nvSpPr>
        <p:spPr>
          <a:xfrm flipH="1">
            <a:off x="538560" y="1350360"/>
            <a:ext cx="71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"/>
          <p:cNvSpPr/>
          <p:nvPr/>
        </p:nvSpPr>
        <p:spPr>
          <a:xfrm flipH="1">
            <a:off x="718560" y="1170360"/>
            <a:ext cx="35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"/>
          <p:cNvSpPr/>
          <p:nvPr/>
        </p:nvSpPr>
        <p:spPr>
          <a:xfrm flipH="1">
            <a:off x="718560" y="1530360"/>
            <a:ext cx="35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"/>
          <p:cNvSpPr/>
          <p:nvPr/>
        </p:nvSpPr>
        <p:spPr>
          <a:xfrm flipH="1">
            <a:off x="862560" y="1746360"/>
            <a:ext cx="7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"/>
          <p:cNvSpPr/>
          <p:nvPr/>
        </p:nvSpPr>
        <p:spPr>
          <a:xfrm flipH="1">
            <a:off x="862560" y="1998360"/>
            <a:ext cx="7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"/>
          <p:cNvSpPr/>
          <p:nvPr/>
        </p:nvSpPr>
        <p:spPr>
          <a:xfrm>
            <a:off x="540000" y="2394360"/>
            <a:ext cx="71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"/>
          <p:cNvSpPr/>
          <p:nvPr/>
        </p:nvSpPr>
        <p:spPr>
          <a:xfrm>
            <a:off x="720000" y="2214360"/>
            <a:ext cx="35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"/>
          <p:cNvSpPr/>
          <p:nvPr/>
        </p:nvSpPr>
        <p:spPr>
          <a:xfrm>
            <a:off x="720000" y="2583720"/>
            <a:ext cx="35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"/>
          <p:cNvSpPr/>
          <p:nvPr/>
        </p:nvSpPr>
        <p:spPr>
          <a:xfrm>
            <a:off x="864000" y="2799720"/>
            <a:ext cx="7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"/>
          <p:cNvSpPr/>
          <p:nvPr/>
        </p:nvSpPr>
        <p:spPr>
          <a:xfrm>
            <a:off x="864000" y="3051720"/>
            <a:ext cx="7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"/>
          <p:cNvSpPr/>
          <p:nvPr/>
        </p:nvSpPr>
        <p:spPr>
          <a:xfrm flipH="1">
            <a:off x="538560" y="3447720"/>
            <a:ext cx="71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"/>
          <p:cNvSpPr/>
          <p:nvPr/>
        </p:nvSpPr>
        <p:spPr>
          <a:xfrm flipH="1">
            <a:off x="737280" y="3267720"/>
            <a:ext cx="35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"/>
          <p:cNvSpPr/>
          <p:nvPr/>
        </p:nvSpPr>
        <p:spPr>
          <a:xfrm flipH="1">
            <a:off x="727920" y="3636720"/>
            <a:ext cx="35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"/>
          <p:cNvSpPr/>
          <p:nvPr/>
        </p:nvSpPr>
        <p:spPr>
          <a:xfrm flipH="1">
            <a:off x="871920" y="3852720"/>
            <a:ext cx="7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"/>
          <p:cNvSpPr/>
          <p:nvPr/>
        </p:nvSpPr>
        <p:spPr>
          <a:xfrm flipH="1">
            <a:off x="871920" y="4104720"/>
            <a:ext cx="7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"/>
          <p:cNvSpPr/>
          <p:nvPr/>
        </p:nvSpPr>
        <p:spPr>
          <a:xfrm>
            <a:off x="549360" y="4500720"/>
            <a:ext cx="71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"/>
          <p:cNvSpPr/>
          <p:nvPr/>
        </p:nvSpPr>
        <p:spPr>
          <a:xfrm>
            <a:off x="729360" y="4320720"/>
            <a:ext cx="35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" name=""/>
          <p:cNvSpPr/>
          <p:nvPr/>
        </p:nvSpPr>
        <p:spPr>
          <a:xfrm>
            <a:off x="729360" y="4680720"/>
            <a:ext cx="35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"/>
          <p:cNvSpPr/>
          <p:nvPr/>
        </p:nvSpPr>
        <p:spPr>
          <a:xfrm>
            <a:off x="873360" y="4896720"/>
            <a:ext cx="7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"/>
          <p:cNvSpPr/>
          <p:nvPr/>
        </p:nvSpPr>
        <p:spPr>
          <a:xfrm>
            <a:off x="873360" y="5148720"/>
            <a:ext cx="7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" name=""/>
          <p:cNvSpPr/>
          <p:nvPr/>
        </p:nvSpPr>
        <p:spPr>
          <a:xfrm flipH="1">
            <a:off x="547920" y="5544720"/>
            <a:ext cx="71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" name=""/>
          <p:cNvSpPr/>
          <p:nvPr/>
        </p:nvSpPr>
        <p:spPr>
          <a:xfrm flipH="1">
            <a:off x="727920" y="5364720"/>
            <a:ext cx="35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" name=""/>
          <p:cNvSpPr/>
          <p:nvPr/>
        </p:nvSpPr>
        <p:spPr>
          <a:xfrm>
            <a:off x="1260000" y="216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" name=""/>
          <p:cNvSpPr/>
          <p:nvPr/>
        </p:nvSpPr>
        <p:spPr>
          <a:xfrm>
            <a:off x="1080000" y="396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" name=""/>
          <p:cNvSpPr/>
          <p:nvPr/>
        </p:nvSpPr>
        <p:spPr>
          <a:xfrm>
            <a:off x="1080000" y="36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" name=""/>
          <p:cNvSpPr/>
          <p:nvPr/>
        </p:nvSpPr>
        <p:spPr>
          <a:xfrm>
            <a:off x="936000" y="612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" name=""/>
          <p:cNvSpPr/>
          <p:nvPr/>
        </p:nvSpPr>
        <p:spPr>
          <a:xfrm>
            <a:off x="936000" y="864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" name=""/>
          <p:cNvSpPr/>
          <p:nvPr/>
        </p:nvSpPr>
        <p:spPr>
          <a:xfrm flipH="1">
            <a:off x="1258560" y="1260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" name=""/>
          <p:cNvSpPr/>
          <p:nvPr/>
        </p:nvSpPr>
        <p:spPr>
          <a:xfrm flipH="1">
            <a:off x="1078560" y="1080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" name=""/>
          <p:cNvSpPr/>
          <p:nvPr/>
        </p:nvSpPr>
        <p:spPr>
          <a:xfrm flipH="1">
            <a:off x="1078560" y="1440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" name=""/>
          <p:cNvSpPr/>
          <p:nvPr/>
        </p:nvSpPr>
        <p:spPr>
          <a:xfrm flipH="1">
            <a:off x="934560" y="1656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" name=""/>
          <p:cNvSpPr/>
          <p:nvPr/>
        </p:nvSpPr>
        <p:spPr>
          <a:xfrm flipH="1">
            <a:off x="934560" y="1908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" name=""/>
          <p:cNvSpPr/>
          <p:nvPr/>
        </p:nvSpPr>
        <p:spPr>
          <a:xfrm>
            <a:off x="1260000" y="2304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"/>
          <p:cNvSpPr/>
          <p:nvPr/>
        </p:nvSpPr>
        <p:spPr>
          <a:xfrm>
            <a:off x="1080000" y="2124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"/>
          <p:cNvSpPr/>
          <p:nvPr/>
        </p:nvSpPr>
        <p:spPr>
          <a:xfrm>
            <a:off x="1080000" y="2493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"/>
          <p:cNvSpPr/>
          <p:nvPr/>
        </p:nvSpPr>
        <p:spPr>
          <a:xfrm>
            <a:off x="936000" y="2709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"/>
          <p:cNvSpPr/>
          <p:nvPr/>
        </p:nvSpPr>
        <p:spPr>
          <a:xfrm>
            <a:off x="936000" y="2961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"/>
          <p:cNvSpPr/>
          <p:nvPr/>
        </p:nvSpPr>
        <p:spPr>
          <a:xfrm flipH="1">
            <a:off x="1258560" y="3357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"/>
          <p:cNvSpPr/>
          <p:nvPr/>
        </p:nvSpPr>
        <p:spPr>
          <a:xfrm flipH="1">
            <a:off x="1097280" y="3177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"/>
          <p:cNvSpPr/>
          <p:nvPr/>
        </p:nvSpPr>
        <p:spPr>
          <a:xfrm flipH="1">
            <a:off x="1087920" y="3546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"/>
          <p:cNvSpPr/>
          <p:nvPr/>
        </p:nvSpPr>
        <p:spPr>
          <a:xfrm flipH="1">
            <a:off x="943920" y="3762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"/>
          <p:cNvSpPr/>
          <p:nvPr/>
        </p:nvSpPr>
        <p:spPr>
          <a:xfrm flipH="1">
            <a:off x="943920" y="4014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"/>
          <p:cNvSpPr/>
          <p:nvPr/>
        </p:nvSpPr>
        <p:spPr>
          <a:xfrm>
            <a:off x="1269360" y="4410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"/>
          <p:cNvSpPr/>
          <p:nvPr/>
        </p:nvSpPr>
        <p:spPr>
          <a:xfrm>
            <a:off x="1089360" y="4230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"/>
          <p:cNvSpPr/>
          <p:nvPr/>
        </p:nvSpPr>
        <p:spPr>
          <a:xfrm>
            <a:off x="1089360" y="4590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"/>
          <p:cNvSpPr/>
          <p:nvPr/>
        </p:nvSpPr>
        <p:spPr>
          <a:xfrm>
            <a:off x="945360" y="4806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"/>
          <p:cNvSpPr/>
          <p:nvPr/>
        </p:nvSpPr>
        <p:spPr>
          <a:xfrm>
            <a:off x="945360" y="5058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"/>
          <p:cNvSpPr/>
          <p:nvPr/>
        </p:nvSpPr>
        <p:spPr>
          <a:xfrm flipH="1">
            <a:off x="367920" y="5454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"/>
          <p:cNvSpPr/>
          <p:nvPr/>
        </p:nvSpPr>
        <p:spPr>
          <a:xfrm flipH="1">
            <a:off x="547920" y="5274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"/>
          <p:cNvSpPr/>
          <p:nvPr/>
        </p:nvSpPr>
        <p:spPr>
          <a:xfrm>
            <a:off x="360000" y="216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"/>
          <p:cNvSpPr/>
          <p:nvPr/>
        </p:nvSpPr>
        <p:spPr>
          <a:xfrm>
            <a:off x="540000" y="396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"/>
          <p:cNvSpPr/>
          <p:nvPr/>
        </p:nvSpPr>
        <p:spPr>
          <a:xfrm>
            <a:off x="540000" y="36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"/>
          <p:cNvSpPr/>
          <p:nvPr/>
        </p:nvSpPr>
        <p:spPr>
          <a:xfrm>
            <a:off x="684000" y="612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"/>
          <p:cNvSpPr/>
          <p:nvPr/>
        </p:nvSpPr>
        <p:spPr>
          <a:xfrm>
            <a:off x="684000" y="864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"/>
          <p:cNvSpPr/>
          <p:nvPr/>
        </p:nvSpPr>
        <p:spPr>
          <a:xfrm flipH="1">
            <a:off x="358560" y="1260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"/>
          <p:cNvSpPr/>
          <p:nvPr/>
        </p:nvSpPr>
        <p:spPr>
          <a:xfrm flipH="1">
            <a:off x="538560" y="1080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"/>
          <p:cNvSpPr/>
          <p:nvPr/>
        </p:nvSpPr>
        <p:spPr>
          <a:xfrm flipH="1">
            <a:off x="538560" y="1440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"/>
          <p:cNvSpPr/>
          <p:nvPr/>
        </p:nvSpPr>
        <p:spPr>
          <a:xfrm flipH="1">
            <a:off x="682560" y="1656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"/>
          <p:cNvSpPr/>
          <p:nvPr/>
        </p:nvSpPr>
        <p:spPr>
          <a:xfrm flipH="1">
            <a:off x="682560" y="1908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"/>
          <p:cNvSpPr/>
          <p:nvPr/>
        </p:nvSpPr>
        <p:spPr>
          <a:xfrm>
            <a:off x="360000" y="2304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"/>
          <p:cNvSpPr/>
          <p:nvPr/>
        </p:nvSpPr>
        <p:spPr>
          <a:xfrm>
            <a:off x="540000" y="2124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"/>
          <p:cNvSpPr/>
          <p:nvPr/>
        </p:nvSpPr>
        <p:spPr>
          <a:xfrm>
            <a:off x="540000" y="2493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"/>
          <p:cNvSpPr/>
          <p:nvPr/>
        </p:nvSpPr>
        <p:spPr>
          <a:xfrm>
            <a:off x="684000" y="2709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"/>
          <p:cNvSpPr/>
          <p:nvPr/>
        </p:nvSpPr>
        <p:spPr>
          <a:xfrm>
            <a:off x="684000" y="2961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"/>
          <p:cNvSpPr/>
          <p:nvPr/>
        </p:nvSpPr>
        <p:spPr>
          <a:xfrm flipH="1">
            <a:off x="358560" y="3357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"/>
          <p:cNvSpPr/>
          <p:nvPr/>
        </p:nvSpPr>
        <p:spPr>
          <a:xfrm flipH="1">
            <a:off x="557280" y="3177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"/>
          <p:cNvSpPr/>
          <p:nvPr/>
        </p:nvSpPr>
        <p:spPr>
          <a:xfrm flipH="1">
            <a:off x="547920" y="3546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"/>
          <p:cNvSpPr/>
          <p:nvPr/>
        </p:nvSpPr>
        <p:spPr>
          <a:xfrm flipH="1">
            <a:off x="691920" y="3762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"/>
          <p:cNvSpPr/>
          <p:nvPr/>
        </p:nvSpPr>
        <p:spPr>
          <a:xfrm flipH="1">
            <a:off x="691920" y="4014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"/>
          <p:cNvSpPr/>
          <p:nvPr/>
        </p:nvSpPr>
        <p:spPr>
          <a:xfrm>
            <a:off x="369360" y="4410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"/>
          <p:cNvSpPr/>
          <p:nvPr/>
        </p:nvSpPr>
        <p:spPr>
          <a:xfrm>
            <a:off x="549360" y="4230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"/>
          <p:cNvSpPr/>
          <p:nvPr/>
        </p:nvSpPr>
        <p:spPr>
          <a:xfrm>
            <a:off x="549360" y="4590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"/>
          <p:cNvSpPr/>
          <p:nvPr/>
        </p:nvSpPr>
        <p:spPr>
          <a:xfrm>
            <a:off x="693360" y="4806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"/>
          <p:cNvSpPr/>
          <p:nvPr/>
        </p:nvSpPr>
        <p:spPr>
          <a:xfrm>
            <a:off x="693360" y="5058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"/>
          <p:cNvSpPr/>
          <p:nvPr/>
        </p:nvSpPr>
        <p:spPr>
          <a:xfrm flipH="1">
            <a:off x="1267920" y="5454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"/>
          <p:cNvSpPr/>
          <p:nvPr/>
        </p:nvSpPr>
        <p:spPr>
          <a:xfrm flipH="1">
            <a:off x="1087920" y="5274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PlaceHolder 1"/>
          <p:cNvSpPr>
            <a:spLocks noGrp="1"/>
          </p:cNvSpPr>
          <p:nvPr>
            <p:ph type="ftr" idx="1"/>
          </p:nvPr>
        </p:nvSpPr>
        <p:spPr>
          <a:xfrm>
            <a:off x="3987000" y="5164920"/>
            <a:ext cx="3193560" cy="38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ldNum" idx="2"/>
          </p:nvPr>
        </p:nvSpPr>
        <p:spPr>
          <a:xfrm>
            <a:off x="7227000" y="5164920"/>
            <a:ext cx="2346840" cy="38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D969626-D721-4658-A677-5929FF38EDC5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 idx="3"/>
          </p:nvPr>
        </p:nvSpPr>
        <p:spPr>
          <a:xfrm>
            <a:off x="1584000" y="5164920"/>
            <a:ext cx="2346840" cy="38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"/>
          <p:cNvSpPr/>
          <p:nvPr/>
        </p:nvSpPr>
        <p:spPr>
          <a:xfrm>
            <a:off x="540000" y="306360"/>
            <a:ext cx="71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"/>
          <p:cNvSpPr/>
          <p:nvPr/>
        </p:nvSpPr>
        <p:spPr>
          <a:xfrm>
            <a:off x="720000" y="486360"/>
            <a:ext cx="35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"/>
          <p:cNvSpPr/>
          <p:nvPr/>
        </p:nvSpPr>
        <p:spPr>
          <a:xfrm>
            <a:off x="864000" y="702360"/>
            <a:ext cx="7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"/>
          <p:cNvSpPr/>
          <p:nvPr/>
        </p:nvSpPr>
        <p:spPr>
          <a:xfrm>
            <a:off x="720000" y="126360"/>
            <a:ext cx="35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"/>
          <p:cNvSpPr/>
          <p:nvPr/>
        </p:nvSpPr>
        <p:spPr>
          <a:xfrm>
            <a:off x="864000" y="954360"/>
            <a:ext cx="7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"/>
          <p:cNvSpPr/>
          <p:nvPr/>
        </p:nvSpPr>
        <p:spPr>
          <a:xfrm flipH="1">
            <a:off x="538560" y="1350360"/>
            <a:ext cx="71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"/>
          <p:cNvSpPr/>
          <p:nvPr/>
        </p:nvSpPr>
        <p:spPr>
          <a:xfrm flipH="1">
            <a:off x="718560" y="1170360"/>
            <a:ext cx="35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"/>
          <p:cNvSpPr/>
          <p:nvPr/>
        </p:nvSpPr>
        <p:spPr>
          <a:xfrm flipH="1">
            <a:off x="718560" y="1530360"/>
            <a:ext cx="35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"/>
          <p:cNvSpPr/>
          <p:nvPr/>
        </p:nvSpPr>
        <p:spPr>
          <a:xfrm flipH="1">
            <a:off x="862560" y="1746360"/>
            <a:ext cx="7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"/>
          <p:cNvSpPr/>
          <p:nvPr/>
        </p:nvSpPr>
        <p:spPr>
          <a:xfrm flipH="1">
            <a:off x="862560" y="1998360"/>
            <a:ext cx="7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"/>
          <p:cNvSpPr/>
          <p:nvPr/>
        </p:nvSpPr>
        <p:spPr>
          <a:xfrm>
            <a:off x="540000" y="2394360"/>
            <a:ext cx="71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"/>
          <p:cNvSpPr/>
          <p:nvPr/>
        </p:nvSpPr>
        <p:spPr>
          <a:xfrm>
            <a:off x="720000" y="2214360"/>
            <a:ext cx="35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"/>
          <p:cNvSpPr/>
          <p:nvPr/>
        </p:nvSpPr>
        <p:spPr>
          <a:xfrm>
            <a:off x="720000" y="2583720"/>
            <a:ext cx="35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"/>
          <p:cNvSpPr/>
          <p:nvPr/>
        </p:nvSpPr>
        <p:spPr>
          <a:xfrm>
            <a:off x="864000" y="2799720"/>
            <a:ext cx="7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"/>
          <p:cNvSpPr/>
          <p:nvPr/>
        </p:nvSpPr>
        <p:spPr>
          <a:xfrm>
            <a:off x="864000" y="3051720"/>
            <a:ext cx="7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"/>
          <p:cNvSpPr/>
          <p:nvPr/>
        </p:nvSpPr>
        <p:spPr>
          <a:xfrm flipH="1">
            <a:off x="538560" y="3447720"/>
            <a:ext cx="71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"/>
          <p:cNvSpPr/>
          <p:nvPr/>
        </p:nvSpPr>
        <p:spPr>
          <a:xfrm flipH="1">
            <a:off x="737280" y="3267720"/>
            <a:ext cx="35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"/>
          <p:cNvSpPr/>
          <p:nvPr/>
        </p:nvSpPr>
        <p:spPr>
          <a:xfrm flipH="1">
            <a:off x="727920" y="3636720"/>
            <a:ext cx="35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"/>
          <p:cNvSpPr/>
          <p:nvPr/>
        </p:nvSpPr>
        <p:spPr>
          <a:xfrm flipH="1">
            <a:off x="871920" y="3852720"/>
            <a:ext cx="7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"/>
          <p:cNvSpPr/>
          <p:nvPr/>
        </p:nvSpPr>
        <p:spPr>
          <a:xfrm flipH="1">
            <a:off x="871920" y="4104720"/>
            <a:ext cx="7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"/>
          <p:cNvSpPr/>
          <p:nvPr/>
        </p:nvSpPr>
        <p:spPr>
          <a:xfrm>
            <a:off x="549360" y="4500720"/>
            <a:ext cx="71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"/>
          <p:cNvSpPr/>
          <p:nvPr/>
        </p:nvSpPr>
        <p:spPr>
          <a:xfrm>
            <a:off x="729360" y="4320720"/>
            <a:ext cx="35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"/>
          <p:cNvSpPr/>
          <p:nvPr/>
        </p:nvSpPr>
        <p:spPr>
          <a:xfrm>
            <a:off x="729360" y="4680720"/>
            <a:ext cx="35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"/>
          <p:cNvSpPr/>
          <p:nvPr/>
        </p:nvSpPr>
        <p:spPr>
          <a:xfrm>
            <a:off x="873360" y="4896720"/>
            <a:ext cx="7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"/>
          <p:cNvSpPr/>
          <p:nvPr/>
        </p:nvSpPr>
        <p:spPr>
          <a:xfrm>
            <a:off x="873360" y="5148720"/>
            <a:ext cx="7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"/>
          <p:cNvSpPr/>
          <p:nvPr/>
        </p:nvSpPr>
        <p:spPr>
          <a:xfrm flipH="1">
            <a:off x="547920" y="5544720"/>
            <a:ext cx="71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"/>
          <p:cNvSpPr/>
          <p:nvPr/>
        </p:nvSpPr>
        <p:spPr>
          <a:xfrm flipH="1">
            <a:off x="727920" y="5364720"/>
            <a:ext cx="35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"/>
          <p:cNvSpPr/>
          <p:nvPr/>
        </p:nvSpPr>
        <p:spPr>
          <a:xfrm>
            <a:off x="1260000" y="216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"/>
          <p:cNvSpPr/>
          <p:nvPr/>
        </p:nvSpPr>
        <p:spPr>
          <a:xfrm>
            <a:off x="1080000" y="396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"/>
          <p:cNvSpPr/>
          <p:nvPr/>
        </p:nvSpPr>
        <p:spPr>
          <a:xfrm>
            <a:off x="1080000" y="36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"/>
          <p:cNvSpPr/>
          <p:nvPr/>
        </p:nvSpPr>
        <p:spPr>
          <a:xfrm>
            <a:off x="936000" y="612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"/>
          <p:cNvSpPr/>
          <p:nvPr/>
        </p:nvSpPr>
        <p:spPr>
          <a:xfrm>
            <a:off x="936000" y="864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"/>
          <p:cNvSpPr/>
          <p:nvPr/>
        </p:nvSpPr>
        <p:spPr>
          <a:xfrm flipH="1">
            <a:off x="1258560" y="1260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"/>
          <p:cNvSpPr/>
          <p:nvPr/>
        </p:nvSpPr>
        <p:spPr>
          <a:xfrm flipH="1">
            <a:off x="1078560" y="1080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"/>
          <p:cNvSpPr/>
          <p:nvPr/>
        </p:nvSpPr>
        <p:spPr>
          <a:xfrm flipH="1">
            <a:off x="1078560" y="1440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"/>
          <p:cNvSpPr/>
          <p:nvPr/>
        </p:nvSpPr>
        <p:spPr>
          <a:xfrm flipH="1">
            <a:off x="934560" y="1656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"/>
          <p:cNvSpPr/>
          <p:nvPr/>
        </p:nvSpPr>
        <p:spPr>
          <a:xfrm flipH="1">
            <a:off x="934560" y="1908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"/>
          <p:cNvSpPr/>
          <p:nvPr/>
        </p:nvSpPr>
        <p:spPr>
          <a:xfrm>
            <a:off x="1260000" y="2304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"/>
          <p:cNvSpPr/>
          <p:nvPr/>
        </p:nvSpPr>
        <p:spPr>
          <a:xfrm>
            <a:off x="1080000" y="2124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"/>
          <p:cNvSpPr/>
          <p:nvPr/>
        </p:nvSpPr>
        <p:spPr>
          <a:xfrm>
            <a:off x="1080000" y="2493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"/>
          <p:cNvSpPr/>
          <p:nvPr/>
        </p:nvSpPr>
        <p:spPr>
          <a:xfrm>
            <a:off x="936000" y="2709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"/>
          <p:cNvSpPr/>
          <p:nvPr/>
        </p:nvSpPr>
        <p:spPr>
          <a:xfrm>
            <a:off x="936000" y="2961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"/>
          <p:cNvSpPr/>
          <p:nvPr/>
        </p:nvSpPr>
        <p:spPr>
          <a:xfrm flipH="1">
            <a:off x="1258560" y="3357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"/>
          <p:cNvSpPr/>
          <p:nvPr/>
        </p:nvSpPr>
        <p:spPr>
          <a:xfrm flipH="1">
            <a:off x="1097280" y="3177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"/>
          <p:cNvSpPr/>
          <p:nvPr/>
        </p:nvSpPr>
        <p:spPr>
          <a:xfrm flipH="1">
            <a:off x="1087920" y="3546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"/>
          <p:cNvSpPr/>
          <p:nvPr/>
        </p:nvSpPr>
        <p:spPr>
          <a:xfrm flipH="1">
            <a:off x="943920" y="3762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"/>
          <p:cNvSpPr/>
          <p:nvPr/>
        </p:nvSpPr>
        <p:spPr>
          <a:xfrm flipH="1">
            <a:off x="943920" y="4014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"/>
          <p:cNvSpPr/>
          <p:nvPr/>
        </p:nvSpPr>
        <p:spPr>
          <a:xfrm>
            <a:off x="1269360" y="4410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"/>
          <p:cNvSpPr/>
          <p:nvPr/>
        </p:nvSpPr>
        <p:spPr>
          <a:xfrm>
            <a:off x="1089360" y="4230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"/>
          <p:cNvSpPr/>
          <p:nvPr/>
        </p:nvSpPr>
        <p:spPr>
          <a:xfrm>
            <a:off x="1089360" y="4590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"/>
          <p:cNvSpPr/>
          <p:nvPr/>
        </p:nvSpPr>
        <p:spPr>
          <a:xfrm>
            <a:off x="945360" y="4806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/>
          <p:nvPr/>
        </p:nvSpPr>
        <p:spPr>
          <a:xfrm>
            <a:off x="945360" y="5058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"/>
          <p:cNvSpPr/>
          <p:nvPr/>
        </p:nvSpPr>
        <p:spPr>
          <a:xfrm flipH="1">
            <a:off x="367920" y="5454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"/>
          <p:cNvSpPr/>
          <p:nvPr/>
        </p:nvSpPr>
        <p:spPr>
          <a:xfrm flipH="1">
            <a:off x="547920" y="5274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"/>
          <p:cNvSpPr/>
          <p:nvPr/>
        </p:nvSpPr>
        <p:spPr>
          <a:xfrm>
            <a:off x="360000" y="216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"/>
          <p:cNvSpPr/>
          <p:nvPr/>
        </p:nvSpPr>
        <p:spPr>
          <a:xfrm>
            <a:off x="540000" y="396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"/>
          <p:cNvSpPr/>
          <p:nvPr/>
        </p:nvSpPr>
        <p:spPr>
          <a:xfrm>
            <a:off x="540000" y="36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"/>
          <p:cNvSpPr/>
          <p:nvPr/>
        </p:nvSpPr>
        <p:spPr>
          <a:xfrm>
            <a:off x="684000" y="612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"/>
          <p:cNvSpPr/>
          <p:nvPr/>
        </p:nvSpPr>
        <p:spPr>
          <a:xfrm>
            <a:off x="684000" y="864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"/>
          <p:cNvSpPr/>
          <p:nvPr/>
        </p:nvSpPr>
        <p:spPr>
          <a:xfrm flipH="1">
            <a:off x="358560" y="1260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"/>
          <p:cNvSpPr/>
          <p:nvPr/>
        </p:nvSpPr>
        <p:spPr>
          <a:xfrm flipH="1">
            <a:off x="538560" y="1080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"/>
          <p:cNvSpPr/>
          <p:nvPr/>
        </p:nvSpPr>
        <p:spPr>
          <a:xfrm flipH="1">
            <a:off x="538560" y="1440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"/>
          <p:cNvSpPr/>
          <p:nvPr/>
        </p:nvSpPr>
        <p:spPr>
          <a:xfrm flipH="1">
            <a:off x="682560" y="165636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"/>
          <p:cNvSpPr/>
          <p:nvPr/>
        </p:nvSpPr>
        <p:spPr>
          <a:xfrm flipH="1">
            <a:off x="682560" y="1908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"/>
          <p:cNvSpPr/>
          <p:nvPr/>
        </p:nvSpPr>
        <p:spPr>
          <a:xfrm>
            <a:off x="360000" y="2304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"/>
          <p:cNvSpPr/>
          <p:nvPr/>
        </p:nvSpPr>
        <p:spPr>
          <a:xfrm>
            <a:off x="540000" y="212436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"/>
          <p:cNvSpPr/>
          <p:nvPr/>
        </p:nvSpPr>
        <p:spPr>
          <a:xfrm>
            <a:off x="540000" y="2493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"/>
          <p:cNvSpPr/>
          <p:nvPr/>
        </p:nvSpPr>
        <p:spPr>
          <a:xfrm>
            <a:off x="684000" y="2709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"/>
          <p:cNvSpPr/>
          <p:nvPr/>
        </p:nvSpPr>
        <p:spPr>
          <a:xfrm>
            <a:off x="684000" y="2961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"/>
          <p:cNvSpPr/>
          <p:nvPr/>
        </p:nvSpPr>
        <p:spPr>
          <a:xfrm flipH="1">
            <a:off x="358560" y="3357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"/>
          <p:cNvSpPr/>
          <p:nvPr/>
        </p:nvSpPr>
        <p:spPr>
          <a:xfrm flipH="1">
            <a:off x="557280" y="3177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"/>
          <p:cNvSpPr/>
          <p:nvPr/>
        </p:nvSpPr>
        <p:spPr>
          <a:xfrm flipH="1">
            <a:off x="547920" y="3546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"/>
          <p:cNvSpPr/>
          <p:nvPr/>
        </p:nvSpPr>
        <p:spPr>
          <a:xfrm flipH="1">
            <a:off x="691920" y="3762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"/>
          <p:cNvSpPr/>
          <p:nvPr/>
        </p:nvSpPr>
        <p:spPr>
          <a:xfrm flipH="1">
            <a:off x="691920" y="4014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"/>
          <p:cNvSpPr/>
          <p:nvPr/>
        </p:nvSpPr>
        <p:spPr>
          <a:xfrm>
            <a:off x="369360" y="4410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"/>
          <p:cNvSpPr/>
          <p:nvPr/>
        </p:nvSpPr>
        <p:spPr>
          <a:xfrm>
            <a:off x="549360" y="4230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"/>
          <p:cNvSpPr/>
          <p:nvPr/>
        </p:nvSpPr>
        <p:spPr>
          <a:xfrm>
            <a:off x="549360" y="4590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"/>
          <p:cNvSpPr/>
          <p:nvPr/>
        </p:nvSpPr>
        <p:spPr>
          <a:xfrm>
            <a:off x="693360" y="4806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"/>
          <p:cNvSpPr/>
          <p:nvPr/>
        </p:nvSpPr>
        <p:spPr>
          <a:xfrm>
            <a:off x="693360" y="5058720"/>
            <a:ext cx="178560" cy="17856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"/>
          <p:cNvSpPr/>
          <p:nvPr/>
        </p:nvSpPr>
        <p:spPr>
          <a:xfrm flipH="1">
            <a:off x="1267920" y="5454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"/>
          <p:cNvSpPr/>
          <p:nvPr/>
        </p:nvSpPr>
        <p:spPr>
          <a:xfrm flipH="1">
            <a:off x="1087920" y="5274720"/>
            <a:ext cx="178560" cy="17856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PlaceHolder 1"/>
          <p:cNvSpPr>
            <a:spLocks noGrp="1"/>
          </p:cNvSpPr>
          <p:nvPr>
            <p:ph type="ftr" idx="4"/>
          </p:nvPr>
        </p:nvSpPr>
        <p:spPr>
          <a:xfrm>
            <a:off x="3987000" y="5164920"/>
            <a:ext cx="3193560" cy="38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ldNum" idx="5"/>
          </p:nvPr>
        </p:nvSpPr>
        <p:spPr>
          <a:xfrm>
            <a:off x="7227000" y="5164920"/>
            <a:ext cx="2346840" cy="38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3549360-D33A-4A1D-A7F4-CDD33A9188A3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dt" idx="6"/>
          </p:nvPr>
        </p:nvSpPr>
        <p:spPr>
          <a:xfrm>
            <a:off x="1584000" y="5164920"/>
            <a:ext cx="2346840" cy="38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ftr" idx="7"/>
          </p:nvPr>
        </p:nvSpPr>
        <p:spPr>
          <a:xfrm>
            <a:off x="3339000" y="5256000"/>
            <a:ext cx="3400920" cy="30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ldNum" idx="8"/>
          </p:nvPr>
        </p:nvSpPr>
        <p:spPr>
          <a:xfrm>
            <a:off x="7119360" y="5256000"/>
            <a:ext cx="2266560" cy="30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137284-3A42-4C34-AA0A-13143E9EC10C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dt" idx="9"/>
          </p:nvPr>
        </p:nvSpPr>
        <p:spPr>
          <a:xfrm>
            <a:off x="692640" y="5256000"/>
            <a:ext cx="2266560" cy="30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756000" y="928080"/>
            <a:ext cx="8568360" cy="197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Aptos Display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dt" idx="10"/>
          </p:nvPr>
        </p:nvSpPr>
        <p:spPr>
          <a:xfrm>
            <a:off x="692640" y="5256000"/>
            <a:ext cx="2267640" cy="301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787878"/>
                </a:solidFill>
                <a:latin typeface="Aptos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ftr" idx="11"/>
          </p:nvPr>
        </p:nvSpPr>
        <p:spPr>
          <a:xfrm>
            <a:off x="3339000" y="5256000"/>
            <a:ext cx="3402000" cy="301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sldNum" idx="12"/>
          </p:nvPr>
        </p:nvSpPr>
        <p:spPr>
          <a:xfrm>
            <a:off x="7119360" y="5256000"/>
            <a:ext cx="2267640" cy="301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95DD664-BF32-47E5-A449-115AE9B5604E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36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16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10" spc="-1" strike="noStrike">
                <a:solidFill>
                  <a:srgbClr val="000000"/>
                </a:solidFill>
                <a:latin typeface="Aptos"/>
              </a:rPr>
              <a:t>Click to edit the outline text format</a:t>
            </a:r>
            <a:endParaRPr b="0" lang="en-US" sz="2310" spc="-1" strike="noStrike">
              <a:solidFill>
                <a:srgbClr val="000000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50" spc="-1" strike="noStrike">
                <a:solidFill>
                  <a:srgbClr val="000000"/>
                </a:solidFill>
                <a:latin typeface="Aptos"/>
              </a:rPr>
              <a:t>Second Outline Level</a:t>
            </a:r>
            <a:endParaRPr b="0" lang="en-US" sz="1650" spc="-1" strike="noStrike">
              <a:solidFill>
                <a:srgbClr val="000000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7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90" spc="-1" strike="noStrike">
                <a:solidFill>
                  <a:srgbClr val="000000"/>
                </a:solidFill>
                <a:latin typeface="Aptos"/>
              </a:rPr>
              <a:t>Third Outline Level</a:t>
            </a:r>
            <a:endParaRPr b="0" lang="en-US" sz="1490" spc="-1" strike="noStrike">
              <a:solidFill>
                <a:srgbClr val="000000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90" spc="-1" strike="noStrike">
                <a:solidFill>
                  <a:srgbClr val="000000"/>
                </a:solidFill>
                <a:latin typeface="Aptos"/>
              </a:rPr>
              <a:t>Fourth Outline Level</a:t>
            </a:r>
            <a:endParaRPr b="0" lang="en-US" sz="1490" spc="-1" strike="noStrike">
              <a:solidFill>
                <a:srgbClr val="000000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solidFill>
                  <a:srgbClr val="000000"/>
                </a:solidFill>
                <a:latin typeface="Aptos"/>
              </a:rPr>
              <a:t>Fifth Outline Level</a:t>
            </a:r>
            <a:endParaRPr b="0" lang="en-US" sz="1650" spc="-1" strike="noStrike">
              <a:solidFill>
                <a:srgbClr val="000000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solidFill>
                  <a:srgbClr val="000000"/>
                </a:solidFill>
                <a:latin typeface="Aptos"/>
              </a:rPr>
              <a:t>Sixth Outline Level</a:t>
            </a:r>
            <a:endParaRPr b="0" lang="en-US" sz="1650" spc="-1" strike="noStrike">
              <a:solidFill>
                <a:srgbClr val="000000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solidFill>
                  <a:srgbClr val="000000"/>
                </a:solidFill>
                <a:latin typeface="Aptos"/>
              </a:rPr>
              <a:t>Seventh Outline Level</a:t>
            </a:r>
            <a:endParaRPr b="0" lang="en-US" sz="165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ptos Display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ptos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ptos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dt" idx="13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787878"/>
                </a:solidFill>
                <a:latin typeface="Aptos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ftr" idx="14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 type="sldNum" idx="15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ED16145-499E-47F7-92A2-858F4253F5F6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1620000" y="63720"/>
            <a:ext cx="8098560" cy="181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94000"/>
          </a:bodyPr>
          <a:p>
            <a:pPr algn="ctr">
              <a:lnSpc>
                <a:spcPct val="100000"/>
              </a:lnSpc>
              <a:spcAft>
                <a:spcPts val="1199"/>
              </a:spcAft>
              <a:buNone/>
            </a:pPr>
            <a:r>
              <a:rPr b="1" i="1" lang="en-US" sz="6400" spc="-1" strike="noStrike">
                <a:solidFill>
                  <a:srgbClr val="1a1a1a"/>
                </a:solidFill>
                <a:latin typeface="SourceSansPro-Semibold"/>
                <a:ea typeface="SourceSansPro-Semibold"/>
              </a:rPr>
              <a:t>Cannabis</a:t>
            </a:r>
            <a:r>
              <a:rPr b="1" lang="en-US" sz="6400" spc="-1" strike="noStrike">
                <a:solidFill>
                  <a:srgbClr val="1a1a1a"/>
                </a:solidFill>
                <a:latin typeface="SourceSansPro-Semibold"/>
                <a:ea typeface="SourceSansPro-Semibold"/>
              </a:rPr>
              <a:t> Pangenome</a:t>
            </a:r>
            <a:endParaRPr b="0" lang="en-US" sz="64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subTitle"/>
          </p:nvPr>
        </p:nvSpPr>
        <p:spPr>
          <a:xfrm>
            <a:off x="1620000" y="1872000"/>
            <a:ext cx="809856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Aft>
                <a:spcPts val="1199"/>
              </a:spcAft>
              <a:buNone/>
            </a:pPr>
            <a:r>
              <a:rPr b="0" lang="en-US" sz="2000" spc="-1" strike="noStrike">
                <a:solidFill>
                  <a:srgbClr val="1a1a1a"/>
                </a:solidFill>
                <a:latin typeface="SourceSansPro-Regular"/>
                <a:ea typeface="SourceSansPro-Regular"/>
              </a:rPr>
              <a:t>Brian J. Knaus</a:t>
            </a:r>
            <a:r>
              <a:rPr b="0" lang="en-US" sz="2000" spc="-1" strike="noStrike" baseline="33000">
                <a:solidFill>
                  <a:srgbClr val="1a1a1a"/>
                </a:solidFill>
                <a:latin typeface="SourceSansPro-Regular"/>
                <a:ea typeface="SourceSansPro-Regular"/>
              </a:rPr>
              <a:t>1</a:t>
            </a:r>
            <a:r>
              <a:rPr b="0" lang="en-US" sz="2000" spc="-1" strike="noStrike">
                <a:solidFill>
                  <a:srgbClr val="1a1a1a"/>
                </a:solidFill>
                <a:latin typeface="SourceSansPro-Regular"/>
                <a:ea typeface="SourceSansPro-Regular"/>
              </a:rPr>
              <a:t>, Todd P. Michael</a:t>
            </a:r>
            <a:r>
              <a:rPr b="0" lang="en-US" sz="2000" spc="-1" strike="noStrike" baseline="33000">
                <a:solidFill>
                  <a:srgbClr val="1a1a1a"/>
                </a:solidFill>
                <a:latin typeface="SourceSansPro-Regular"/>
                <a:ea typeface="SourceSansPro-Regular"/>
              </a:rPr>
              <a:t>2</a:t>
            </a:r>
            <a:r>
              <a:rPr b="0" lang="en-US" sz="2000" spc="-1" strike="noStrike">
                <a:solidFill>
                  <a:srgbClr val="1a1a1a"/>
                </a:solidFill>
                <a:latin typeface="SourceSansPro-Regular"/>
                <a:ea typeface="SourceSansPro-Regular"/>
              </a:rPr>
              <a:t>, Kelly J. Vining</a:t>
            </a:r>
            <a:r>
              <a:rPr b="0" lang="en-US" sz="2000" spc="-1" strike="noStrike" baseline="33000">
                <a:solidFill>
                  <a:srgbClr val="1a1a1a"/>
                </a:solidFill>
                <a:latin typeface="SourceSansPro-Regular"/>
                <a:ea typeface="SourceSansPro-Regular"/>
              </a:rPr>
              <a:t>1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99"/>
              </a:spcAft>
              <a:buNone/>
            </a:pPr>
            <a:r>
              <a:rPr b="0" lang="en-US" sz="2000" spc="-1" strike="noStrike" baseline="33000">
                <a:solidFill>
                  <a:srgbClr val="1a1a1a"/>
                </a:solidFill>
                <a:latin typeface="SourceSansPro-Regular"/>
                <a:ea typeface="SourceSansPro-Regular"/>
              </a:rPr>
              <a:t>1</a:t>
            </a:r>
            <a:r>
              <a:rPr b="0" lang="en-US" sz="2000" spc="-1" strike="noStrike">
                <a:solidFill>
                  <a:srgbClr val="1a1a1a"/>
                </a:solidFill>
                <a:latin typeface="SourceSansPro-Regular"/>
                <a:ea typeface="SourceSansPro-Regular"/>
              </a:rPr>
              <a:t>Department of Horticulture, Oregon State University, Corvallis, OR 97331, USA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99"/>
              </a:spcAft>
              <a:buNone/>
            </a:pPr>
            <a:r>
              <a:rPr b="0" lang="en-US" sz="2000" spc="-1" strike="noStrike" baseline="33000">
                <a:solidFill>
                  <a:srgbClr val="1a1a1a"/>
                </a:solidFill>
                <a:latin typeface="SourceSansPro-Regular"/>
                <a:ea typeface="SourceSansPro-Regular"/>
              </a:rPr>
              <a:t>2</a:t>
            </a:r>
            <a:r>
              <a:rPr b="0" lang="en-US" sz="2000" spc="-1" strike="noStrike">
                <a:solidFill>
                  <a:srgbClr val="1a1a1a"/>
                </a:solidFill>
                <a:latin typeface="SourceSansPro-Regular"/>
                <a:ea typeface="SourceSansPro-Regular"/>
              </a:rPr>
              <a:t>The Plant Molecular and Cellular Biology Laboratory, The Salk Institute for Biological Studies, La Jolla, CA 92037, USA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CBE7D5-64D5-47AC-964A-4568E4F575E2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620000" y="-36000"/>
            <a:ext cx="809856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Aft>
                <a:spcPts val="1199"/>
              </a:spcAft>
              <a:buNone/>
            </a:pPr>
            <a:r>
              <a:rPr b="1" lang="en-US" sz="3600" spc="-1" strike="noStrike">
                <a:solidFill>
                  <a:srgbClr val="1a1a1a"/>
                </a:solidFill>
                <a:latin typeface="SourceSansPro-Semibold"/>
                <a:ea typeface="SourceSansPro-Semibold"/>
              </a:rPr>
              <a:t>Cannabinoid synthases - chr7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82" name="" descr=""/>
          <p:cNvPicPr/>
          <p:nvPr/>
        </p:nvPicPr>
        <p:blipFill>
          <a:blip r:embed="rId1"/>
          <a:stretch/>
        </p:blipFill>
        <p:spPr>
          <a:xfrm>
            <a:off x="1350720" y="664920"/>
            <a:ext cx="8249040" cy="50756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12E08CF-E4DA-4F4C-A99F-09D741F70685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" descr=""/>
          <p:cNvPicPr/>
          <p:nvPr/>
        </p:nvPicPr>
        <p:blipFill>
          <a:blip r:embed="rId1"/>
          <a:stretch/>
        </p:blipFill>
        <p:spPr>
          <a:xfrm>
            <a:off x="2131200" y="780120"/>
            <a:ext cx="7239960" cy="5011560"/>
          </a:xfrm>
          <a:prstGeom prst="rect">
            <a:avLst/>
          </a:prstGeom>
          <a:ln w="18000">
            <a:noFill/>
          </a:ln>
        </p:spPr>
      </p:pic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620000" y="-36000"/>
            <a:ext cx="809856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Aft>
                <a:spcPts val="1199"/>
              </a:spcAft>
              <a:buNone/>
            </a:pPr>
            <a:r>
              <a:rPr b="1" lang="en-US" sz="3600" spc="-1" strike="noStrike">
                <a:solidFill>
                  <a:srgbClr val="1a1a1a"/>
                </a:solidFill>
                <a:latin typeface="SourceSansPro-Semibold"/>
                <a:ea typeface="SourceSansPro-Semibold"/>
              </a:rPr>
              <a:t>Cannabinoid synthases – chr7, </a:t>
            </a:r>
            <a:br>
              <a:rPr sz="3600"/>
            </a:br>
            <a:r>
              <a:rPr b="1" lang="en-US" sz="2100" spc="-1" strike="noStrike">
                <a:solidFill>
                  <a:srgbClr val="1a1a1a"/>
                </a:solidFill>
                <a:latin typeface="SourceSansPro-Semibold"/>
                <a:ea typeface="SourceSansPro-Semibold"/>
              </a:rPr>
              <a:t>zeroed on BUSCO_ID=127689at71240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C140024-79CD-404E-9FBC-19D759BB456A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Aft>
                <a:spcPts val="1199"/>
              </a:spcAft>
              <a:buNone/>
            </a:pPr>
            <a:r>
              <a:rPr b="1" lang="en-US" sz="3200" spc="-1" strike="noStrike">
                <a:solidFill>
                  <a:srgbClr val="1a1a1a"/>
                </a:solidFill>
                <a:latin typeface="SourceSansPro-Semibold"/>
                <a:ea typeface="SourceSansPro-Semibold"/>
              </a:rPr>
              <a:t>Cannabinoid synthases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1620000" y="1368000"/>
            <a:ext cx="809856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7000"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1a1a1a"/>
                </a:solidFill>
                <a:latin typeface="Arial"/>
              </a:rPr>
              <a:t>Chromosome 7, haplotypes are in columns, each point is the location of a BUSCO, lines connect the same BUSCO between haplotypes. Red triangles = THCAS (AB212829.1; Kojoma et al. 2006), blue triangles = CBDAS (AB292682.1; Taura et al. 2007), yellow triangles = CBCAS (LY658671.1; Page and Stout 2019), gray triangles = low specificity matches. High stringency matches are BLASTN hits at &gt;98% identity with 0 gaps.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1a1a1a"/>
                </a:solidFill>
                <a:latin typeface="Arial"/>
                <a:ea typeface="SourceSansPro-Regular"/>
              </a:rPr>
              <a:t>Kojoma, M., Seki, H., Yoshida, S., &amp; Muranaka, T. (2006). DNA polymorphisms in the tetrahydrocannabinolic acid (THCA) synthase gene in “drug-type” and “fiber-type” Cannabis sativa L. Forensic science international, 159(2-3), 132-140.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1a1a1a"/>
                </a:solidFill>
                <a:latin typeface="Arial"/>
                <a:ea typeface="SourceSansPro-Regular"/>
              </a:rPr>
              <a:t>Taura, F., Sirikantaramas, S., Shoyama, Y., Yoshikai, K., Shoyama, Y., &amp; Morimoto, S. (2007). Cannabidiolic-acid synthase, the chemotype-determining enzyme in the fiber-type Cannabis sativa. FEBS letters, 581(16), 2929-2934.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1a1a1a"/>
                </a:solidFill>
                <a:latin typeface="Arial"/>
                <a:ea typeface="SourceSansPro-Regular"/>
              </a:rPr>
              <a:t>Page,J.E. and Stout,J.M. CANNABICHROMENIC ACID SYNTHASE FROM CANNABIS SATIVA. Patent: KR 1020190025485-A 5 11-MAR-2019.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90E65F-E5BB-41B5-ACCF-3E924CC45262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roup 3"/>
          <p:cNvGrpSpPr/>
          <p:nvPr/>
        </p:nvGrpSpPr>
        <p:grpSpPr>
          <a:xfrm>
            <a:off x="3429000" y="-36360"/>
            <a:ext cx="5644440" cy="5707080"/>
            <a:chOff x="3429000" y="-36360"/>
            <a:chExt cx="5644440" cy="5707080"/>
          </a:xfrm>
        </p:grpSpPr>
        <p:pic>
          <p:nvPicPr>
            <p:cNvPr id="388" name="Graphic 3" descr=""/>
            <p:cNvPicPr/>
            <p:nvPr/>
          </p:nvPicPr>
          <p:blipFill>
            <a:blip r:embed="rId1"/>
            <a:srcRect l="19418" t="5515" r="19329" b="5991"/>
            <a:stretch/>
          </p:blipFill>
          <p:spPr>
            <a:xfrm>
              <a:off x="3429000" y="-36360"/>
              <a:ext cx="5644440" cy="5707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9" name="TextBox 9"/>
            <p:cNvSpPr/>
            <p:nvPr/>
          </p:nvSpPr>
          <p:spPr>
            <a:xfrm>
              <a:off x="5090400" y="2354040"/>
              <a:ext cx="2322000" cy="1337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0000"/>
                  </a:solidFill>
                  <a:latin typeface="Aptos"/>
                </a:rPr>
                <a:t>EH23a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Aptos"/>
                </a:rPr>
                <a:t>R gene subcategories: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Aptos"/>
                </a:rPr>
                <a:t>Receptor-like kinases,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Aptos"/>
                </a:rPr>
                <a:t>Coiled-coil NLR genes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390" name="Group 4"/>
          <p:cNvGrpSpPr/>
          <p:nvPr/>
        </p:nvGrpSpPr>
        <p:grpSpPr>
          <a:xfrm>
            <a:off x="2354400" y="392400"/>
            <a:ext cx="2779200" cy="1047960"/>
            <a:chOff x="2354400" y="392400"/>
            <a:chExt cx="2779200" cy="1047960"/>
          </a:xfrm>
        </p:grpSpPr>
        <p:sp>
          <p:nvSpPr>
            <p:cNvPr id="391" name="Rectangle 7"/>
            <p:cNvSpPr/>
            <p:nvPr/>
          </p:nvSpPr>
          <p:spPr>
            <a:xfrm>
              <a:off x="2354400" y="821520"/>
              <a:ext cx="199440" cy="184680"/>
            </a:xfrm>
            <a:prstGeom prst="rect">
              <a:avLst/>
            </a:prstGeom>
            <a:solidFill>
              <a:srgbClr val="070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2" name="TextBox 10"/>
            <p:cNvSpPr/>
            <p:nvPr/>
          </p:nvSpPr>
          <p:spPr>
            <a:xfrm>
              <a:off x="2590200" y="762120"/>
              <a:ext cx="185760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0000"/>
                  </a:solidFill>
                  <a:latin typeface="Aptos"/>
                </a:rPr>
                <a:t>RLK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93" name="Rectangle 8"/>
            <p:cNvSpPr/>
            <p:nvPr/>
          </p:nvSpPr>
          <p:spPr>
            <a:xfrm>
              <a:off x="2390400" y="1145160"/>
              <a:ext cx="199440" cy="184680"/>
            </a:xfrm>
            <a:prstGeom prst="rect">
              <a:avLst/>
            </a:prstGeom>
            <a:solidFill>
              <a:srgbClr val="ff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4" name="TextBox 11"/>
            <p:cNvSpPr/>
            <p:nvPr/>
          </p:nvSpPr>
          <p:spPr>
            <a:xfrm>
              <a:off x="2590200" y="1075680"/>
              <a:ext cx="185760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0000"/>
                  </a:solidFill>
                  <a:latin typeface="Aptos"/>
                </a:rPr>
                <a:t>CNL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95" name="Rectangle 9"/>
            <p:cNvSpPr/>
            <p:nvPr/>
          </p:nvSpPr>
          <p:spPr>
            <a:xfrm>
              <a:off x="2354400" y="487800"/>
              <a:ext cx="199440" cy="184680"/>
            </a:xfrm>
            <a:prstGeom prst="rect">
              <a:avLst/>
            </a:prstGeom>
            <a:solidFill>
              <a:srgbClr val="906f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6" name="TextBox 12"/>
            <p:cNvSpPr/>
            <p:nvPr/>
          </p:nvSpPr>
          <p:spPr>
            <a:xfrm>
              <a:off x="2590200" y="392400"/>
              <a:ext cx="254340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0000"/>
                  </a:solidFill>
                  <a:latin typeface="Aptos"/>
                </a:rPr>
                <a:t>All categories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97" name="Title 4"/>
          <p:cNvSpPr/>
          <p:nvPr/>
        </p:nvSpPr>
        <p:spPr>
          <a:xfrm>
            <a:off x="68760" y="1175760"/>
            <a:ext cx="2958120" cy="382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1000"/>
          </a:bodyPr>
          <a:p>
            <a:pPr algn="ctr"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ptos Display"/>
              </a:rPr>
              <a:t>R genes most dense at 0-20 Mb on chr1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endParaRPr b="0" lang="en-US" sz="3600" spc="-1" strike="noStrike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ptos Display"/>
              </a:rPr>
              <a:t>Most CNLs on chromosomes 3 and 6 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raphic 1" descr=""/>
          <p:cNvPicPr/>
          <p:nvPr/>
        </p:nvPicPr>
        <p:blipFill>
          <a:blip r:embed="rId1"/>
          <a:srcRect l="22954" t="5738" r="22502" b="5856"/>
          <a:stretch/>
        </p:blipFill>
        <p:spPr>
          <a:xfrm>
            <a:off x="3429000" y="25920"/>
            <a:ext cx="5704560" cy="5726160"/>
          </a:xfrm>
          <a:prstGeom prst="rect">
            <a:avLst/>
          </a:prstGeom>
          <a:ln w="0">
            <a:noFill/>
          </a:ln>
        </p:spPr>
      </p:pic>
      <p:sp>
        <p:nvSpPr>
          <p:cNvPr id="399" name="TextBox 6"/>
          <p:cNvSpPr/>
          <p:nvPr/>
        </p:nvSpPr>
        <p:spPr>
          <a:xfrm>
            <a:off x="4732920" y="2360160"/>
            <a:ext cx="23698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ptos"/>
              </a:rPr>
              <a:t>EH23a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400" name="Group 5"/>
          <p:cNvGrpSpPr/>
          <p:nvPr/>
        </p:nvGrpSpPr>
        <p:grpSpPr>
          <a:xfrm>
            <a:off x="5532840" y="2869200"/>
            <a:ext cx="1782360" cy="765000"/>
            <a:chOff x="5532840" y="2869200"/>
            <a:chExt cx="1782360" cy="765000"/>
          </a:xfrm>
        </p:grpSpPr>
        <p:grpSp>
          <p:nvGrpSpPr>
            <p:cNvPr id="401" name="Group 6"/>
            <p:cNvGrpSpPr/>
            <p:nvPr/>
          </p:nvGrpSpPr>
          <p:grpSpPr>
            <a:xfrm>
              <a:off x="5534640" y="3079800"/>
              <a:ext cx="1780560" cy="303480"/>
              <a:chOff x="5534640" y="3079800"/>
              <a:chExt cx="1780560" cy="303480"/>
            </a:xfrm>
          </p:grpSpPr>
          <p:sp>
            <p:nvSpPr>
              <p:cNvPr id="402" name="Rectangle 4"/>
              <p:cNvSpPr/>
              <p:nvPr/>
            </p:nvSpPr>
            <p:spPr>
              <a:xfrm>
                <a:off x="5534640" y="3147840"/>
                <a:ext cx="527040" cy="210600"/>
              </a:xfrm>
              <a:prstGeom prst="rect">
                <a:avLst/>
              </a:prstGeom>
              <a:solidFill>
                <a:srgbClr val="070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3" name="TextBox 7"/>
              <p:cNvSpPr/>
              <p:nvPr/>
            </p:nvSpPr>
            <p:spPr>
              <a:xfrm>
                <a:off x="6062400" y="3079800"/>
                <a:ext cx="1252800" cy="303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Aptos"/>
                  </a:rPr>
                  <a:t>RLK</a:t>
                </a:r>
                <a:endParaRPr b="0" lang="en-US" sz="1400" spc="-1" strike="noStrike">
                  <a:latin typeface="Arial"/>
                </a:endParaRPr>
              </a:p>
            </p:txBody>
          </p:sp>
        </p:grpSp>
        <p:grpSp>
          <p:nvGrpSpPr>
            <p:cNvPr id="404" name="Group 7"/>
            <p:cNvGrpSpPr/>
            <p:nvPr/>
          </p:nvGrpSpPr>
          <p:grpSpPr>
            <a:xfrm>
              <a:off x="5532840" y="3330720"/>
              <a:ext cx="1736640" cy="303480"/>
              <a:chOff x="5532840" y="3330720"/>
              <a:chExt cx="1736640" cy="303480"/>
            </a:xfrm>
          </p:grpSpPr>
          <p:sp>
            <p:nvSpPr>
              <p:cNvPr id="405" name="TextBox 8"/>
              <p:cNvSpPr/>
              <p:nvPr/>
            </p:nvSpPr>
            <p:spPr>
              <a:xfrm>
                <a:off x="6031800" y="3330720"/>
                <a:ext cx="1237680" cy="303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Aptos"/>
                  </a:rPr>
                  <a:t>CNL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406" name="Rectangle 5"/>
              <p:cNvSpPr/>
              <p:nvPr/>
            </p:nvSpPr>
            <p:spPr>
              <a:xfrm>
                <a:off x="5532840" y="3382920"/>
                <a:ext cx="527040" cy="210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407" name="Group 8"/>
            <p:cNvGrpSpPr/>
            <p:nvPr/>
          </p:nvGrpSpPr>
          <p:grpSpPr>
            <a:xfrm>
              <a:off x="5534640" y="2869200"/>
              <a:ext cx="1741320" cy="303480"/>
              <a:chOff x="5534640" y="2869200"/>
              <a:chExt cx="1741320" cy="303480"/>
            </a:xfrm>
          </p:grpSpPr>
          <p:sp>
            <p:nvSpPr>
              <p:cNvPr id="408" name="Rectangle 6"/>
              <p:cNvSpPr/>
              <p:nvPr/>
            </p:nvSpPr>
            <p:spPr>
              <a:xfrm>
                <a:off x="5534640" y="2926080"/>
                <a:ext cx="527040" cy="210600"/>
              </a:xfrm>
              <a:prstGeom prst="rect">
                <a:avLst/>
              </a:prstGeom>
              <a:solidFill>
                <a:srgbClr val="ff8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9" name="TextBox 13"/>
              <p:cNvSpPr/>
              <p:nvPr/>
            </p:nvSpPr>
            <p:spPr>
              <a:xfrm>
                <a:off x="6064200" y="2869200"/>
                <a:ext cx="1211760" cy="303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Aptos"/>
                  </a:rPr>
                  <a:t>TPS</a:t>
                </a:r>
                <a:endParaRPr b="0" lang="en-US" sz="1400" spc="-1" strike="noStrike">
                  <a:latin typeface="Arial"/>
                </a:endParaRPr>
              </a:p>
            </p:txBody>
          </p:sp>
        </p:grpSp>
      </p:grpSp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7920" y="1353240"/>
            <a:ext cx="2352240" cy="3428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ptos Display"/>
              </a:rPr>
              <a:t>R genes and terpene synthases</a:t>
            </a:r>
            <a:endParaRPr b="0" lang="en-US" sz="36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Picture 4" descr="A diagram of scaffolded hap and scaffolded hap&#10;&#10;Description automatically generated"/>
          <p:cNvPicPr/>
          <p:nvPr/>
        </p:nvPicPr>
        <p:blipFill>
          <a:blip r:embed="rId1"/>
          <a:srcRect l="0" t="55374" r="0" b="3843"/>
          <a:stretch/>
        </p:blipFill>
        <p:spPr>
          <a:xfrm>
            <a:off x="3728160" y="3139560"/>
            <a:ext cx="6105960" cy="2489400"/>
          </a:xfrm>
          <a:prstGeom prst="rect">
            <a:avLst/>
          </a:prstGeom>
          <a:ln w="0">
            <a:noFill/>
          </a:ln>
        </p:spPr>
      </p:pic>
      <p:pic>
        <p:nvPicPr>
          <p:cNvPr id="412" name="Picture 2" descr="A diagram of scaffolded hap and scaffolded hap&#10;&#10;Description automatically generated"/>
          <p:cNvPicPr/>
          <p:nvPr/>
        </p:nvPicPr>
        <p:blipFill>
          <a:blip r:embed="rId2"/>
          <a:srcRect l="0" t="8315" r="0" b="52000"/>
          <a:stretch/>
        </p:blipFill>
        <p:spPr>
          <a:xfrm>
            <a:off x="3638520" y="506880"/>
            <a:ext cx="6285240" cy="2493720"/>
          </a:xfrm>
          <a:prstGeom prst="rect">
            <a:avLst/>
          </a:prstGeom>
          <a:ln w="0">
            <a:noFill/>
          </a:ln>
        </p:spPr>
      </p:pic>
      <p:sp>
        <p:nvSpPr>
          <p:cNvPr id="413" name="Title 1"/>
          <p:cNvSpPr/>
          <p:nvPr/>
        </p:nvSpPr>
        <p:spPr>
          <a:xfrm>
            <a:off x="249120" y="1271880"/>
            <a:ext cx="3105720" cy="14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ptos Display"/>
                <a:ea typeface="DejaVu Sans"/>
              </a:rPr>
              <a:t>Range of R genes per chromosome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4" name="TextBox 3"/>
          <p:cNvSpPr/>
          <p:nvPr/>
        </p:nvSpPr>
        <p:spPr>
          <a:xfrm>
            <a:off x="5917680" y="506880"/>
            <a:ext cx="228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Haplotype 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5" name="TextBox 4"/>
          <p:cNvSpPr/>
          <p:nvPr/>
        </p:nvSpPr>
        <p:spPr>
          <a:xfrm>
            <a:off x="5789520" y="3203640"/>
            <a:ext cx="228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Haplotype 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1620000" y="36000"/>
            <a:ext cx="809856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Aft>
                <a:spcPts val="1199"/>
              </a:spcAft>
              <a:buNone/>
            </a:pPr>
            <a:r>
              <a:rPr b="1" lang="en-US" sz="4000" spc="-1" strike="noStrike">
                <a:solidFill>
                  <a:srgbClr val="1a1a1a"/>
                </a:solidFill>
                <a:latin typeface="Arial"/>
                <a:ea typeface="SourceSansPro-Semibold"/>
              </a:rPr>
              <a:t>Acknowledgments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1620000" y="1006560"/>
            <a:ext cx="809856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799"/>
              </a:spcAft>
              <a:buNone/>
              <a:tabLst>
                <a:tab algn="l" pos="139680"/>
                <a:tab algn="l" pos="457200"/>
              </a:tabLst>
            </a:pPr>
            <a:r>
              <a:rPr b="1" lang="en-US" sz="2000" spc="-1" strike="noStrike">
                <a:solidFill>
                  <a:srgbClr val="1a1a1a"/>
                </a:solidFill>
                <a:latin typeface="Arial"/>
              </a:rPr>
              <a:t>OregonCBD:</a:t>
            </a:r>
            <a:r>
              <a:rPr b="0" lang="en-US" sz="2000" spc="-1" strike="noStrike">
                <a:solidFill>
                  <a:srgbClr val="1a1a1a"/>
                </a:solidFill>
                <a:latin typeface="Arial"/>
              </a:rPr>
              <a:t> Seth Crawford, Eric Crawford, Andrea Garfinkel, Aaron Trippe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39680"/>
                <a:tab algn="l" pos="45720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Michael Lab: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Todd P. Michael, Ryan C. Lynch, Lillian K. Padgitt-Cobb, Nolan T. Hartwick, Nick Allsing, Anthony Alyward, Allen Mamerto, Justine Kitony, Kelly Colt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799"/>
              </a:spcAft>
              <a:buNone/>
              <a:tabLst>
                <a:tab algn="l" pos="139680"/>
                <a:tab algn="l" pos="457200"/>
              </a:tabLs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1"/>
          <a:stretch/>
        </p:blipFill>
        <p:spPr>
          <a:xfrm>
            <a:off x="4047840" y="2832840"/>
            <a:ext cx="3073680" cy="2297880"/>
          </a:xfrm>
          <a:prstGeom prst="rect">
            <a:avLst/>
          </a:prstGeom>
          <a:ln w="18000">
            <a:noFill/>
          </a:ln>
        </p:spPr>
      </p:pic>
      <p:pic>
        <p:nvPicPr>
          <p:cNvPr id="419" name="Picture 3" descr="A black and white logo with orange text"/>
          <p:cNvPicPr/>
          <p:nvPr/>
        </p:nvPicPr>
        <p:blipFill>
          <a:blip r:embed="rId2"/>
          <a:stretch/>
        </p:blipFill>
        <p:spPr>
          <a:xfrm>
            <a:off x="7266240" y="2887200"/>
            <a:ext cx="2020320" cy="2126880"/>
          </a:xfrm>
          <a:prstGeom prst="rect">
            <a:avLst/>
          </a:prstGeom>
          <a:ln w="0">
            <a:noFill/>
          </a:ln>
        </p:spPr>
      </p:pic>
      <p:pic>
        <p:nvPicPr>
          <p:cNvPr id="420" name="Picture 5" descr=""/>
          <p:cNvPicPr/>
          <p:nvPr/>
        </p:nvPicPr>
        <p:blipFill>
          <a:blip r:embed="rId3"/>
          <a:stretch/>
        </p:blipFill>
        <p:spPr>
          <a:xfrm>
            <a:off x="1634400" y="2888640"/>
            <a:ext cx="2126880" cy="21268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7630CC8-849B-4FF1-9FCE-4280B1CEB73D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1620000" y="1368000"/>
            <a:ext cx="809856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005484F-56EA-4694-A42D-60BC1E6E2187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50505"/>
                </a:solidFill>
                <a:latin typeface="Times New Roman"/>
              </a:rPr>
              <a:t>Cannabis Genomics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/>
          </p:nvPr>
        </p:nvSpPr>
        <p:spPr>
          <a:xfrm>
            <a:off x="1620000" y="1368000"/>
            <a:ext cx="809856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50505"/>
                </a:solidFill>
                <a:latin typeface="Arial"/>
              </a:rPr>
              <a:t>Profiles of disease resistance genes in the Cannabis pangenome – Kelly Vining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50505"/>
                </a:solidFill>
                <a:latin typeface="Arial"/>
              </a:rPr>
              <a:t>Hybrid origins of Cannabis sativa – Ryan Lynch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EA3713F-89C3-4EFD-9310-458340646A65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9" name=""/>
          <p:cNvGraphicFramePr/>
          <p:nvPr/>
        </p:nvGraphicFramePr>
        <p:xfrm>
          <a:off x="156600" y="1145880"/>
          <a:ext cx="9829440" cy="2855160"/>
        </p:xfrm>
        <a:graphic>
          <a:graphicData uri="http://schemas.openxmlformats.org/drawingml/2006/table">
            <a:tbl>
              <a:tblPr/>
              <a:tblGrid>
                <a:gridCol w="1888920"/>
                <a:gridCol w="2198160"/>
                <a:gridCol w="908640"/>
                <a:gridCol w="1262880"/>
                <a:gridCol w="1200240"/>
                <a:gridCol w="822600"/>
                <a:gridCol w="1548360"/>
              </a:tblGrid>
              <a:tr h="364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Strain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Assembly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Size (Mbp)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N50 (Mbp)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Scaffolds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Busco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Citation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91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CBDRx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GCF_900626175.2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876.1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91.9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221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94.02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Grassa et al. 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855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Cannbio-2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GCA_016165845.1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914.3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91.4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147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97.08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Braich et al. 2020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436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'jl' (Jilong; </a:t>
                      </a:r>
                      <a:r>
                        <a:rPr b="0" lang="zh-CN" sz="1800" spc="-1" strike="noStrike">
                          <a:latin typeface="Arial"/>
                        </a:rPr>
                        <a:t>吉隆</a:t>
                      </a:r>
                      <a:r>
                        <a:rPr b="0" lang="en-US" sz="1800" spc="-1" strike="noStrike">
                          <a:latin typeface="Arial"/>
                        </a:rPr>
                        <a:t>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GCA_013030365.1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812.5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82.9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483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92.69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Gao et al. 2020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25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Finola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GCA_003417725.2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1009.6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77.1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2362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95.66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Laverty et al. 2019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859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Purple Kush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GCA_000230575.5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891.9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60.9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6653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93.47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Laverty et al. 2019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89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Purple Kush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GCA_000230575.1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892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0.1339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12836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van Bakel 2011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370" name="PlaceHolder 3"/>
          <p:cNvSpPr/>
          <p:nvPr/>
        </p:nvSpPr>
        <p:spPr>
          <a:xfrm>
            <a:off x="1620360" y="67320"/>
            <a:ext cx="8098560" cy="84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77000"/>
          </a:bodyPr>
          <a:p>
            <a:pPr algn="ctr">
              <a:lnSpc>
                <a:spcPct val="100000"/>
              </a:lnSpc>
              <a:spcAft>
                <a:spcPts val="1199"/>
              </a:spcAft>
              <a:buNone/>
            </a:pPr>
            <a:r>
              <a:rPr b="1" lang="en-US" sz="4800" spc="-1" strike="noStrike">
                <a:solidFill>
                  <a:srgbClr val="1a1a1a"/>
                </a:solidFill>
                <a:latin typeface="SourceSansPro-Semibold"/>
                <a:ea typeface="SourceSansPro-Semibold"/>
              </a:rPr>
              <a:t>Select </a:t>
            </a:r>
            <a:r>
              <a:rPr b="1" i="1" lang="en-US" sz="4800" spc="-1" strike="noStrike">
                <a:solidFill>
                  <a:srgbClr val="1a1a1a"/>
                </a:solidFill>
                <a:latin typeface="SourceSansPro-Semibold"/>
                <a:ea typeface="SourceSansPro-Semibold"/>
              </a:rPr>
              <a:t>Cannabis</a:t>
            </a:r>
            <a:r>
              <a:rPr b="1" lang="en-US" sz="4800" spc="-1" strike="noStrike">
                <a:solidFill>
                  <a:srgbClr val="1a1a1a"/>
                </a:solidFill>
                <a:latin typeface="SourceSansPro-Semibold"/>
                <a:ea typeface="SourceSansPro-Semibold"/>
              </a:rPr>
              <a:t> genomes</a:t>
            </a:r>
            <a:br>
              <a:rPr sz="4000"/>
            </a:br>
            <a:r>
              <a:rPr b="1" lang="en-US" sz="2400" spc="-1" strike="noStrike">
                <a:solidFill>
                  <a:srgbClr val="1a1a1a"/>
                </a:solidFill>
                <a:latin typeface="SourceSansPro-Semibold"/>
                <a:ea typeface="SourceSansPro-Semibold"/>
              </a:rPr>
              <a:t>from NCBI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4FC582-4CDF-4423-AC25-8ED737966ED8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" descr=""/>
          <p:cNvPicPr/>
          <p:nvPr/>
        </p:nvPicPr>
        <p:blipFill>
          <a:blip r:embed="rId1"/>
          <a:stretch/>
        </p:blipFill>
        <p:spPr>
          <a:xfrm>
            <a:off x="2286000" y="0"/>
            <a:ext cx="5843160" cy="5843160"/>
          </a:xfrm>
          <a:prstGeom prst="rect">
            <a:avLst/>
          </a:prstGeom>
          <a:ln w="180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F2F19F3-ED01-464B-BCFB-2AD6571EBF57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" descr=""/>
          <p:cNvPicPr/>
          <p:nvPr/>
        </p:nvPicPr>
        <p:blipFill>
          <a:blip r:embed="rId1"/>
          <a:stretch/>
        </p:blipFill>
        <p:spPr>
          <a:xfrm>
            <a:off x="2599560" y="25200"/>
            <a:ext cx="5644440" cy="5644440"/>
          </a:xfrm>
          <a:prstGeom prst="rect">
            <a:avLst/>
          </a:prstGeom>
          <a:ln w="180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69E7A5-C472-47D2-B24B-0BC82247C8E2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" descr=""/>
          <p:cNvPicPr/>
          <p:nvPr/>
        </p:nvPicPr>
        <p:blipFill>
          <a:blip r:embed="rId1"/>
          <a:stretch/>
        </p:blipFill>
        <p:spPr>
          <a:xfrm>
            <a:off x="2286000" y="0"/>
            <a:ext cx="5843160" cy="5843160"/>
          </a:xfrm>
          <a:prstGeom prst="rect">
            <a:avLst/>
          </a:prstGeom>
          <a:ln w="180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D660DB-8921-4655-B67D-5F096B315EF6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856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Cannabis Pangenome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5" name=""/>
          <p:cNvSpPr/>
          <p:nvPr/>
        </p:nvSpPr>
        <p:spPr>
          <a:xfrm>
            <a:off x="1672200" y="1523880"/>
            <a:ext cx="7771320" cy="370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39 scaffolded assemblies = 78 haplotypes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European hemp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Asian hemp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North American feral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Elite marijuana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Modern high cannabinoid hemp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0F685AB-CA96-43E7-B4F5-65DD0F286823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" descr=""/>
          <p:cNvPicPr/>
          <p:nvPr/>
        </p:nvPicPr>
        <p:blipFill>
          <a:blip r:embed="rId1"/>
          <a:stretch/>
        </p:blipFill>
        <p:spPr>
          <a:xfrm>
            <a:off x="1586520" y="0"/>
            <a:ext cx="7938000" cy="5669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453F5EE-2CC5-4D91-87A1-7D424808C875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620000" y="-36000"/>
            <a:ext cx="809856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50505"/>
                </a:solidFill>
                <a:latin typeface="Times New Roman"/>
              </a:rPr>
              <a:t>Cannabinoid pathway </a:t>
            </a:r>
            <a:r>
              <a:rPr b="0" lang="en-US" sz="1400" spc="-1" strike="noStrike">
                <a:solidFill>
                  <a:srgbClr val="262626"/>
                </a:solidFill>
                <a:latin typeface="HelveticaNeue"/>
                <a:ea typeface="HelveticaNeue"/>
              </a:rPr>
              <a:t>(Hurgobin et al. 2021)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78" name="" descr=""/>
          <p:cNvPicPr/>
          <p:nvPr/>
        </p:nvPicPr>
        <p:blipFill>
          <a:blip r:embed="rId1"/>
          <a:stretch/>
        </p:blipFill>
        <p:spPr>
          <a:xfrm>
            <a:off x="2514600" y="1140120"/>
            <a:ext cx="5484960" cy="44042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EFF4EFB-153C-4F1A-8134-0E3C860318EA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" descr=""/>
          <p:cNvPicPr/>
          <p:nvPr/>
        </p:nvPicPr>
        <p:blipFill>
          <a:blip r:embed="rId1"/>
          <a:stretch/>
        </p:blipFill>
        <p:spPr>
          <a:xfrm>
            <a:off x="1828800" y="606960"/>
            <a:ext cx="7313760" cy="5063040"/>
          </a:xfrm>
          <a:prstGeom prst="rect">
            <a:avLst/>
          </a:prstGeom>
          <a:ln w="18000">
            <a:noFill/>
          </a:ln>
        </p:spPr>
      </p:pic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1620000" y="0"/>
            <a:ext cx="809856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50505"/>
                </a:solidFill>
                <a:latin typeface="Times New Roman"/>
              </a:rPr>
              <a:t>BUSCO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434DD77-F3B4-4C79-B209-5FEBC15BDBD6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1780</TotalTime>
  <Application>LibreOffice/7.3.4.2$MacOSX_X86_64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2024-01-14T05:12:20Z</dcterms:created>
  <dc:creator/>
  <dc:description/>
  <dc:language>en-US</dc:language>
  <cp:lastModifiedBy/>
  <dcterms:modified xsi:type="dcterms:W3CDTF">2024-01-16T06:31:19Z</dcterms:modified>
  <cp:revision>35</cp:revision>
  <dc:subject/>
  <dc:title>DNA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